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76" r:id="rId3"/>
    <p:sldId id="293" r:id="rId4"/>
    <p:sldId id="281" r:id="rId5"/>
    <p:sldId id="282" r:id="rId6"/>
    <p:sldId id="283" r:id="rId7"/>
    <p:sldId id="271" r:id="rId8"/>
    <p:sldId id="284" r:id="rId9"/>
    <p:sldId id="264" r:id="rId10"/>
    <p:sldId id="286" r:id="rId11"/>
    <p:sldId id="287" r:id="rId12"/>
    <p:sldId id="288" r:id="rId13"/>
    <p:sldId id="291" r:id="rId14"/>
    <p:sldId id="292" r:id="rId15"/>
    <p:sldId id="294" r:id="rId16"/>
    <p:sldId id="295" r:id="rId17"/>
    <p:sldId id="300" r:id="rId18"/>
    <p:sldId id="296" r:id="rId19"/>
    <p:sldId id="297" r:id="rId20"/>
    <p:sldId id="298" r:id="rId21"/>
    <p:sldId id="29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65" autoAdjust="0"/>
    <p:restoredTop sz="89257" autoAdjust="0"/>
  </p:normalViewPr>
  <p:slideViewPr>
    <p:cSldViewPr>
      <p:cViewPr>
        <p:scale>
          <a:sx n="99" d="100"/>
          <a:sy n="99" d="100"/>
        </p:scale>
        <p:origin x="-2010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494D74-5074-4199-98A0-664602A36992}" type="datetimeFigureOut">
              <a:rPr lang="en-CA" smtClean="0"/>
              <a:t>08/07/2013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A0BC43-6978-4FBE-B66E-A633AAE7102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8515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0BC43-6978-4FBE-B66E-A633AAE7102A}" type="slidenum">
              <a:rPr lang="en-CA" smtClean="0"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85565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0BC43-6978-4FBE-B66E-A633AAE7102A}" type="slidenum">
              <a:rPr lang="en-CA" smtClean="0"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85565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0BC43-6978-4FBE-B66E-A633AAE7102A}" type="slidenum">
              <a:rPr lang="en-CA" smtClean="0"/>
              <a:t>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40929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July 8, 2013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4F86A86-CA6A-4E67-9F0D-9DBC19FF5F5C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July 8,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86A86-CA6A-4E67-9F0D-9DBC19FF5F5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July 8,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86A86-CA6A-4E67-9F0D-9DBC19FF5F5C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1143000"/>
          </a:xfrm>
        </p:spPr>
        <p:txBody>
          <a:bodyPr/>
          <a:lstStyle>
            <a:lvl1pPr>
              <a:defRPr u="sng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060692"/>
            <a:ext cx="6777317" cy="350897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July 8,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86A86-CA6A-4E67-9F0D-9DBC19FF5F5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July 8,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86A86-CA6A-4E67-9F0D-9DBC19FF5F5C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July 8,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86A86-CA6A-4E67-9F0D-9DBC19FF5F5C}" type="slidenum">
              <a:rPr lang="en-CA" smtClean="0"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July 8, 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86A86-CA6A-4E67-9F0D-9DBC19FF5F5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July 8, 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86A86-CA6A-4E67-9F0D-9DBC19FF5F5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July 8, 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86A86-CA6A-4E67-9F0D-9DBC19FF5F5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July 8, 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86A86-CA6A-4E67-9F0D-9DBC19FF5F5C}" type="slidenum">
              <a:rPr lang="en-CA" smtClean="0"/>
              <a:t>‹#›</a:t>
            </a:fld>
            <a:endParaRPr lang="en-CA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July 8,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86A86-CA6A-4E67-9F0D-9DBC19FF5F5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July 8,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54F86A86-CA6A-4E67-9F0D-9DBC19FF5F5C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76718" y="4387577"/>
            <a:ext cx="2790963" cy="1260629"/>
          </a:xfrm>
        </p:spPr>
        <p:txBody>
          <a:bodyPr/>
          <a:lstStyle/>
          <a:p>
            <a:pPr algn="ctr"/>
            <a:r>
              <a:rPr lang="en-CA" dirty="0" smtClean="0"/>
              <a:t>Module 1</a:t>
            </a:r>
          </a:p>
          <a:p>
            <a:pPr algn="ctr"/>
            <a:r>
              <a:rPr lang="en-CA" dirty="0" smtClean="0"/>
              <a:t>MILLING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86A86-CA6A-4E67-9F0D-9DBC19FF5F5C}" type="slidenum">
              <a:rPr lang="en-CA" smtClean="0"/>
              <a:t>1</a:t>
            </a:fld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09609"/>
            <a:ext cx="3456384" cy="83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3" t="4838" r="-1"/>
          <a:stretch/>
        </p:blipFill>
        <p:spPr bwMode="auto">
          <a:xfrm>
            <a:off x="4732436" y="144856"/>
            <a:ext cx="3295948" cy="2060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844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86A86-CA6A-4E67-9F0D-9DBC19FF5F5C}" type="slidenum">
              <a:rPr lang="en-CA" smtClean="0"/>
              <a:t>10</a:t>
            </a:fld>
            <a:endParaRPr lang="en-CA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043608" y="1600200"/>
            <a:ext cx="7414592" cy="4724400"/>
          </a:xfrm>
          <a:prstGeom prst="rect">
            <a:avLst/>
          </a:prstGeom>
        </p:spPr>
        <p:txBody>
          <a:bodyPr/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r>
              <a:rPr lang="en-US" b="1" dirty="0" smtClean="0"/>
              <a:t>Selecting the correct number of flutes to use is dependent on:</a:t>
            </a:r>
          </a:p>
          <a:p>
            <a:r>
              <a:rPr lang="en-US" dirty="0" smtClean="0"/>
              <a:t>The material you are milling</a:t>
            </a:r>
          </a:p>
          <a:p>
            <a:r>
              <a:rPr lang="en-US" dirty="0" smtClean="0"/>
              <a:t>Dimension of the </a:t>
            </a:r>
            <a:r>
              <a:rPr lang="en-US" dirty="0" err="1" smtClean="0"/>
              <a:t>workpiece</a:t>
            </a:r>
            <a:endParaRPr lang="en-US" dirty="0" smtClean="0"/>
          </a:p>
          <a:p>
            <a:r>
              <a:rPr lang="en-US" dirty="0" smtClean="0"/>
              <a:t>Milling conditions</a:t>
            </a:r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dirty="0" smtClean="0"/>
              <a:t>The table on the next slide is a guide to selecting the correct number of flutes.</a:t>
            </a: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5004048" y="224490"/>
            <a:ext cx="30243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rgbClr val="FEFEF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b="1" dirty="0" smtClean="0"/>
              <a:t>HOW MANY FLUTES?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271398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86A86-CA6A-4E67-9F0D-9DBC19FF5F5C}" type="slidenum">
              <a:rPr lang="en-CA" smtClean="0"/>
              <a:t>11</a:t>
            </a:fld>
            <a:endParaRPr lang="en-CA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5004048" y="224490"/>
            <a:ext cx="30243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rgbClr val="FEFEF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b="1" dirty="0" smtClean="0"/>
              <a:t>HOW MANY FLUTES?</a:t>
            </a:r>
            <a:endParaRPr lang="en-CA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5"/>
            <a:ext cx="7285666" cy="5726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651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86A86-CA6A-4E67-9F0D-9DBC19FF5F5C}" type="slidenum">
              <a:rPr lang="en-CA" smtClean="0"/>
              <a:t>12</a:t>
            </a:fld>
            <a:endParaRPr lang="en-CA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043608" y="792832"/>
            <a:ext cx="7414592" cy="4724400"/>
          </a:xfrm>
          <a:prstGeom prst="rect">
            <a:avLst/>
          </a:prstGeom>
        </p:spPr>
        <p:txBody>
          <a:bodyPr/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r>
              <a:rPr lang="en-US" b="1" dirty="0" smtClean="0"/>
              <a:t>30° or 45</a:t>
            </a:r>
            <a:r>
              <a:rPr lang="en-US" b="1" dirty="0"/>
              <a:t> °</a:t>
            </a:r>
            <a:r>
              <a:rPr lang="en-US" b="1" dirty="0" smtClean="0"/>
              <a:t>?</a:t>
            </a:r>
          </a:p>
          <a:p>
            <a:r>
              <a:rPr lang="en-US" dirty="0" smtClean="0"/>
              <a:t>30° is the industry standard helix angle</a:t>
            </a:r>
          </a:p>
          <a:p>
            <a:r>
              <a:rPr lang="en-US" dirty="0" smtClean="0"/>
              <a:t>A higher helix angle (45°) reduces tool deflection by redirecting the cutting forces from a horizontal to a vertical direction </a:t>
            </a:r>
          </a:p>
          <a:p>
            <a:r>
              <a:rPr lang="en-US" dirty="0" smtClean="0"/>
              <a:t>Higher helix angle removes material quickly. Ideal for use in materials such as </a:t>
            </a:r>
            <a:r>
              <a:rPr lang="en-US" b="1" dirty="0" smtClean="0"/>
              <a:t>aluminum</a:t>
            </a:r>
            <a:r>
              <a:rPr lang="en-US" dirty="0" smtClean="0"/>
              <a:t> and other non-</a:t>
            </a:r>
            <a:r>
              <a:rPr lang="en-US" dirty="0" err="1" smtClean="0"/>
              <a:t>ferrrous</a:t>
            </a:r>
            <a:r>
              <a:rPr lang="en-US" dirty="0" smtClean="0"/>
              <a:t> materials.</a:t>
            </a:r>
          </a:p>
          <a:p>
            <a:pPr marL="68580" indent="0">
              <a:buNone/>
            </a:pPr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5004048" y="224490"/>
            <a:ext cx="30243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rgbClr val="FEFEF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b="1" dirty="0" smtClean="0"/>
              <a:t>HELIX ANGLES</a:t>
            </a:r>
            <a:endParaRPr lang="en-CA" b="1" dirty="0"/>
          </a:p>
        </p:txBody>
      </p:sp>
      <p:pic>
        <p:nvPicPr>
          <p:cNvPr id="10242" name="Picture 2" descr="http://harveytool.com/secure/Content/Images/Technical%20Info/HighHelixBenefitsImage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34"/>
          <a:stretch/>
        </p:blipFill>
        <p:spPr bwMode="auto">
          <a:xfrm>
            <a:off x="3779913" y="4068642"/>
            <a:ext cx="1728192" cy="244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34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86A86-CA6A-4E67-9F0D-9DBC19FF5F5C}" type="slidenum">
              <a:rPr lang="en-CA" smtClean="0"/>
              <a:t>13</a:t>
            </a:fld>
            <a:endParaRPr lang="en-CA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043608" y="1728936"/>
            <a:ext cx="7414592" cy="4724400"/>
          </a:xfrm>
          <a:prstGeom prst="rect">
            <a:avLst/>
          </a:prstGeom>
        </p:spPr>
        <p:txBody>
          <a:bodyPr/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r>
              <a:rPr lang="en-US" b="1" dirty="0" smtClean="0"/>
              <a:t>SINGLE OR DOUBLE END?</a:t>
            </a:r>
          </a:p>
          <a:p>
            <a:r>
              <a:rPr lang="en-CA" dirty="0" smtClean="0"/>
              <a:t>Single end are the most commonly used end mills</a:t>
            </a:r>
          </a:p>
          <a:p>
            <a:r>
              <a:rPr lang="en-CA" dirty="0" smtClean="0"/>
              <a:t>Double end </a:t>
            </a:r>
            <a:r>
              <a:rPr lang="en-CA" dirty="0" err="1" smtClean="0"/>
              <a:t>End</a:t>
            </a:r>
            <a:r>
              <a:rPr lang="en-CA" dirty="0" smtClean="0"/>
              <a:t> Mills have two cutting ends on the same tool. Both ends can be used to cut, which can reduce tool cost</a:t>
            </a:r>
          </a:p>
          <a:p>
            <a:r>
              <a:rPr lang="en-CA" dirty="0" err="1"/>
              <a:t>Endmill</a:t>
            </a:r>
            <a:r>
              <a:rPr lang="en-CA" dirty="0"/>
              <a:t> holders must have sufficient clearance to allow for the use of a double end </a:t>
            </a:r>
            <a:r>
              <a:rPr lang="en-CA" dirty="0" smtClean="0"/>
              <a:t>cutter</a:t>
            </a:r>
            <a:endParaRPr lang="en-US" dirty="0" smtClean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5004048" y="224490"/>
            <a:ext cx="30243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rgbClr val="FEFEF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b="1" dirty="0" smtClean="0"/>
              <a:t>SINGLE VS. DOUBLE END</a:t>
            </a:r>
            <a:endParaRPr lang="en-CA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861824"/>
            <a:ext cx="5679815" cy="73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89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86A86-CA6A-4E67-9F0D-9DBC19FF5F5C}" type="slidenum">
              <a:rPr lang="en-CA" smtClean="0"/>
              <a:t>14</a:t>
            </a:fld>
            <a:endParaRPr lang="en-CA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043608" y="1728936"/>
            <a:ext cx="7414592" cy="4724400"/>
          </a:xfrm>
          <a:prstGeom prst="rect">
            <a:avLst/>
          </a:prstGeom>
        </p:spPr>
        <p:txBody>
          <a:bodyPr/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r>
              <a:rPr lang="en-US" b="1" dirty="0" smtClean="0"/>
              <a:t>WHY A BALL NOSE END MILL?</a:t>
            </a:r>
          </a:p>
          <a:p>
            <a:r>
              <a:rPr lang="en-CA" dirty="0" smtClean="0"/>
              <a:t>The </a:t>
            </a:r>
            <a:r>
              <a:rPr lang="en-CA" dirty="0"/>
              <a:t>end of the </a:t>
            </a:r>
            <a:r>
              <a:rPr lang="en-CA" dirty="0" smtClean="0"/>
              <a:t>end mills are </a:t>
            </a:r>
            <a:r>
              <a:rPr lang="en-CA" dirty="0"/>
              <a:t>hemispherical. </a:t>
            </a:r>
            <a:endParaRPr lang="en-CA" dirty="0" smtClean="0"/>
          </a:p>
          <a:p>
            <a:r>
              <a:rPr lang="en-CA" dirty="0" smtClean="0"/>
              <a:t>They </a:t>
            </a:r>
            <a:r>
              <a:rPr lang="en-CA" dirty="0"/>
              <a:t>are ideal for machining 3-dimensional contoured shapes in machining centres, for example in </a:t>
            </a:r>
            <a:r>
              <a:rPr lang="en-CA" dirty="0" smtClean="0"/>
              <a:t>molds </a:t>
            </a:r>
            <a:r>
              <a:rPr lang="en-CA" dirty="0"/>
              <a:t>and dies. </a:t>
            </a:r>
            <a:endParaRPr lang="en-CA" dirty="0" smtClean="0"/>
          </a:p>
          <a:p>
            <a:r>
              <a:rPr lang="en-CA" dirty="0" smtClean="0"/>
              <a:t>Also </a:t>
            </a:r>
            <a:r>
              <a:rPr lang="en-CA" dirty="0"/>
              <a:t>used to add a radius between </a:t>
            </a:r>
            <a:r>
              <a:rPr lang="en-CA" dirty="0" smtClean="0"/>
              <a:t>perpendicular </a:t>
            </a:r>
            <a:r>
              <a:rPr lang="en-CA" dirty="0"/>
              <a:t>faces to reduce stress concentrations.</a:t>
            </a:r>
            <a:endParaRPr lang="en-US" dirty="0" smtClean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5004048" y="224490"/>
            <a:ext cx="30243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rgbClr val="FEFEF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b="1" dirty="0" smtClean="0"/>
              <a:t>BALL NOSE END MILL</a:t>
            </a:r>
            <a:endParaRPr lang="en-CA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255" y="794664"/>
            <a:ext cx="5323297" cy="80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41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86A86-CA6A-4E67-9F0D-9DBC19FF5F5C}" type="slidenum">
              <a:rPr lang="en-CA" smtClean="0"/>
              <a:t>15</a:t>
            </a:fld>
            <a:endParaRPr lang="en-CA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043608" y="1728936"/>
            <a:ext cx="7414592" cy="4724400"/>
          </a:xfrm>
          <a:prstGeom prst="rect">
            <a:avLst/>
          </a:prstGeom>
        </p:spPr>
        <p:txBody>
          <a:bodyPr/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r>
              <a:rPr lang="en-US" b="1" dirty="0" smtClean="0"/>
              <a:t>WHY A ROUGHING END MILL?</a:t>
            </a:r>
          </a:p>
          <a:p>
            <a:r>
              <a:rPr lang="en-CA" dirty="0"/>
              <a:t>Roughing end mills quickly remove large amounts of material. </a:t>
            </a:r>
            <a:endParaRPr lang="en-CA" dirty="0" smtClean="0"/>
          </a:p>
          <a:p>
            <a:r>
              <a:rPr lang="en-CA" dirty="0" smtClean="0"/>
              <a:t>Utilizes </a:t>
            </a:r>
            <a:r>
              <a:rPr lang="en-CA" dirty="0"/>
              <a:t>a wavy tooth form cut on the periphery. These </a:t>
            </a:r>
            <a:r>
              <a:rPr lang="en-CA" dirty="0" smtClean="0"/>
              <a:t>teeth </a:t>
            </a:r>
            <a:r>
              <a:rPr lang="en-CA" dirty="0"/>
              <a:t>form many successive cutting edges producing many small chips, resulting in a relatively rough surface finish. </a:t>
            </a:r>
            <a:endParaRPr lang="en-CA" dirty="0" smtClean="0"/>
          </a:p>
          <a:p>
            <a:r>
              <a:rPr lang="en-CA" dirty="0" smtClean="0"/>
              <a:t>During </a:t>
            </a:r>
            <a:r>
              <a:rPr lang="en-CA" dirty="0"/>
              <a:t>cutting, multiple teeth are in contact with the </a:t>
            </a:r>
            <a:r>
              <a:rPr lang="en-CA" dirty="0" err="1"/>
              <a:t>workpiece</a:t>
            </a:r>
            <a:r>
              <a:rPr lang="en-CA" dirty="0"/>
              <a:t> reducing chatter and vibration. </a:t>
            </a:r>
            <a:endParaRPr lang="en-CA" dirty="0" smtClean="0"/>
          </a:p>
          <a:p>
            <a:r>
              <a:rPr lang="en-CA" dirty="0" smtClean="0"/>
              <a:t>Almost always made of Cobalt or Powdered Metal</a:t>
            </a:r>
            <a:endParaRPr lang="en-US" dirty="0" smtClean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5004048" y="224490"/>
            <a:ext cx="30243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rgbClr val="FEFEF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b="1" dirty="0" smtClean="0"/>
              <a:t>ROUGHING END MILL</a:t>
            </a:r>
            <a:endParaRPr lang="en-CA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811585"/>
            <a:ext cx="5593474" cy="78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27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86A86-CA6A-4E67-9F0D-9DBC19FF5F5C}" type="slidenum">
              <a:rPr lang="en-CA" smtClean="0"/>
              <a:t>16</a:t>
            </a:fld>
            <a:endParaRPr lang="en-CA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043608" y="1600200"/>
            <a:ext cx="7414592" cy="4724400"/>
          </a:xfrm>
          <a:prstGeom prst="rect">
            <a:avLst/>
          </a:prstGeom>
        </p:spPr>
        <p:txBody>
          <a:bodyPr/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r>
              <a:rPr lang="en-US" b="1" dirty="0" smtClean="0"/>
              <a:t>CENTER CUTTING vs. NON-CENTER CUTTING</a:t>
            </a:r>
          </a:p>
          <a:p>
            <a:r>
              <a:rPr lang="en-CA" dirty="0" smtClean="0"/>
              <a:t>Center cutting are by far the most common type</a:t>
            </a:r>
          </a:p>
          <a:p>
            <a:r>
              <a:rPr lang="en-CA" dirty="0" smtClean="0"/>
              <a:t>Non-Center Cutting end mills should only be used for side milling operations</a:t>
            </a:r>
            <a:endParaRPr lang="en-US" dirty="0" smtClean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5004048" y="224490"/>
            <a:ext cx="30243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rgbClr val="FEFEF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b="1" dirty="0" smtClean="0"/>
              <a:t>CENTER CUTTING</a:t>
            </a:r>
            <a:endParaRPr lang="en-CA" b="1" dirty="0"/>
          </a:p>
        </p:txBody>
      </p:sp>
      <p:pic>
        <p:nvPicPr>
          <p:cNvPr id="7170" name="Picture 2" descr="http://t2.gstatic.com/images?q=tbn:ANd9GcSFqAPszAoyVPlrtv0lXOSj4-OhzM5sN_lITzRxGXhcxNd-9aWdy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861048"/>
            <a:ext cx="3105522" cy="2347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16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86A86-CA6A-4E67-9F0D-9DBC19FF5F5C}" type="slidenum">
              <a:rPr lang="en-CA" smtClean="0"/>
              <a:t>17</a:t>
            </a:fld>
            <a:endParaRPr lang="en-CA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043608" y="1600200"/>
            <a:ext cx="7414592" cy="4724400"/>
          </a:xfrm>
          <a:prstGeom prst="rect">
            <a:avLst/>
          </a:prstGeom>
        </p:spPr>
        <p:txBody>
          <a:bodyPr/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r>
              <a:rPr lang="en-US" b="1" dirty="0" smtClean="0"/>
              <a:t>There are 2 common shank types in end mills:</a:t>
            </a:r>
          </a:p>
          <a:p>
            <a:pPr marL="525780" indent="-457200">
              <a:buAutoNum type="arabicParenR"/>
            </a:pPr>
            <a:r>
              <a:rPr lang="en-US" b="1" dirty="0" smtClean="0"/>
              <a:t>Weldon Shank</a:t>
            </a:r>
          </a:p>
          <a:p>
            <a:pPr lvl="1"/>
            <a:r>
              <a:rPr lang="en-US" dirty="0" smtClean="0"/>
              <a:t>Simple clamping, without tuning of the cutting length</a:t>
            </a:r>
          </a:p>
          <a:p>
            <a:pPr lvl="1"/>
            <a:r>
              <a:rPr lang="en-US" dirty="0" smtClean="0"/>
              <a:t>Good capacity of torque transmission in roughing operations</a:t>
            </a:r>
          </a:p>
          <a:p>
            <a:pPr marL="525780" indent="-457200">
              <a:buAutoNum type="arabicParenR"/>
            </a:pPr>
            <a:r>
              <a:rPr lang="en-US" b="1" dirty="0" smtClean="0"/>
              <a:t>Plain Shank</a:t>
            </a:r>
            <a:endParaRPr lang="en-US" b="1" dirty="0"/>
          </a:p>
          <a:p>
            <a:pPr lvl="1"/>
            <a:r>
              <a:rPr lang="en-US" dirty="0" smtClean="0"/>
              <a:t>Good choice for very small diameters</a:t>
            </a:r>
            <a:endParaRPr lang="en-US" dirty="0"/>
          </a:p>
          <a:p>
            <a:pPr lvl="1"/>
            <a:r>
              <a:rPr lang="en-US" dirty="0" smtClean="0"/>
              <a:t>Adjustable tool length</a:t>
            </a:r>
          </a:p>
          <a:p>
            <a:pPr lvl="1"/>
            <a:r>
              <a:rPr lang="en-US" dirty="0" smtClean="0"/>
              <a:t>No unbalance at high speeds (no flat, no screw)</a:t>
            </a:r>
          </a:p>
          <a:p>
            <a:pPr lvl="1"/>
            <a:r>
              <a:rPr lang="en-US" dirty="0" smtClean="0"/>
              <a:t>Suitable for precision clamping </a:t>
            </a:r>
            <a:r>
              <a:rPr lang="en-US" dirty="0" smtClean="0"/>
              <a:t>or </a:t>
            </a:r>
            <a:r>
              <a:rPr lang="en-US" dirty="0" smtClean="0"/>
              <a:t>shrink fitting</a:t>
            </a:r>
            <a:endParaRPr lang="en-US" dirty="0"/>
          </a:p>
          <a:p>
            <a:pPr marL="365760" lvl="1" indent="0">
              <a:buNone/>
            </a:pPr>
            <a:endParaRPr lang="en-US" dirty="0" smtClean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5004048" y="224490"/>
            <a:ext cx="30243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rgbClr val="FEFEF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b="1" dirty="0" smtClean="0"/>
              <a:t>SHANK TYPES</a:t>
            </a:r>
            <a:endParaRPr lang="en-CA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060848"/>
            <a:ext cx="2840293" cy="4724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72"/>
          <a:stretch/>
        </p:blipFill>
        <p:spPr>
          <a:xfrm>
            <a:off x="4462478" y="3933057"/>
            <a:ext cx="2627287" cy="51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1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86A86-CA6A-4E67-9F0D-9DBC19FF5F5C}" type="slidenum">
              <a:rPr lang="en-CA" smtClean="0"/>
              <a:t>18</a:t>
            </a:fld>
            <a:endParaRPr lang="en-CA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043608" y="1600200"/>
            <a:ext cx="7414592" cy="820688"/>
          </a:xfrm>
          <a:prstGeom prst="rect">
            <a:avLst/>
          </a:prstGeom>
        </p:spPr>
        <p:txBody>
          <a:bodyPr/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Below are the most common terms and formulas when it comes to end milling:</a:t>
            </a: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5004048" y="224490"/>
            <a:ext cx="30243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rgbClr val="FEFEF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b="1" dirty="0" smtClean="0"/>
              <a:t>FORMULAE</a:t>
            </a:r>
            <a:endParaRPr lang="en-CA" b="1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043608" y="2852936"/>
            <a:ext cx="3528392" cy="3384376"/>
          </a:xfrm>
          <a:prstGeom prst="rect">
            <a:avLst/>
          </a:prstGeom>
        </p:spPr>
        <p:txBody>
          <a:bodyPr/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r>
              <a:rPr lang="en-CA" sz="1800" b="1" dirty="0" smtClean="0"/>
              <a:t>SFM</a:t>
            </a:r>
            <a:r>
              <a:rPr lang="en-CA" sz="1800" dirty="0" smtClean="0"/>
              <a:t> – Surface feet per Minute</a:t>
            </a:r>
          </a:p>
          <a:p>
            <a:pPr marL="68580" indent="0">
              <a:buNone/>
            </a:pPr>
            <a:r>
              <a:rPr lang="en-CA" sz="1800" b="1" dirty="0" smtClean="0"/>
              <a:t>RPM</a:t>
            </a:r>
            <a:r>
              <a:rPr lang="en-CA" sz="1800" dirty="0" smtClean="0"/>
              <a:t> - Revolutions per Minute</a:t>
            </a:r>
          </a:p>
          <a:p>
            <a:pPr marL="68580" indent="0">
              <a:buNone/>
            </a:pPr>
            <a:r>
              <a:rPr lang="en-CA" sz="1800" b="1" dirty="0" smtClean="0"/>
              <a:t>F</a:t>
            </a:r>
            <a:r>
              <a:rPr lang="en-CA" sz="1800" dirty="0" smtClean="0"/>
              <a:t> – Feed in Inches per Minute</a:t>
            </a:r>
          </a:p>
          <a:p>
            <a:pPr marL="68580" indent="0">
              <a:buNone/>
            </a:pPr>
            <a:r>
              <a:rPr lang="en-CA" sz="1800" b="1" dirty="0" smtClean="0"/>
              <a:t>Ft</a:t>
            </a:r>
            <a:r>
              <a:rPr lang="en-CA" sz="1800" dirty="0" smtClean="0"/>
              <a:t> – Feed per Tooth</a:t>
            </a:r>
          </a:p>
          <a:p>
            <a:pPr marL="68580" indent="0">
              <a:buNone/>
            </a:pPr>
            <a:r>
              <a:rPr lang="en-CA" sz="1800" b="1" dirty="0" smtClean="0"/>
              <a:t>D</a:t>
            </a:r>
            <a:r>
              <a:rPr lang="en-CA" sz="1800" dirty="0" smtClean="0"/>
              <a:t> – Cutting Diameter</a:t>
            </a:r>
          </a:p>
          <a:p>
            <a:pPr marL="68580" indent="0">
              <a:buNone/>
            </a:pPr>
            <a:r>
              <a:rPr lang="en-CA" sz="1800" b="1" dirty="0" smtClean="0"/>
              <a:t>T</a:t>
            </a:r>
            <a:r>
              <a:rPr lang="en-CA" sz="1800" dirty="0" smtClean="0"/>
              <a:t> - Number of Teeth</a:t>
            </a:r>
          </a:p>
          <a:p>
            <a:pPr marL="68580" indent="0">
              <a:buNone/>
            </a:pPr>
            <a:endParaRPr lang="en-CA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652120" y="2852936"/>
            <a:ext cx="2448272" cy="3384376"/>
          </a:xfrm>
          <a:prstGeom prst="rect">
            <a:avLst/>
          </a:prstGeom>
        </p:spPr>
        <p:txBody>
          <a:bodyPr/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r>
              <a:rPr lang="en-CA" sz="1800" b="1" dirty="0" smtClean="0"/>
              <a:t>SFM</a:t>
            </a:r>
            <a:r>
              <a:rPr lang="en-CA" sz="1800" dirty="0" smtClean="0"/>
              <a:t> = D x RPM x .26</a:t>
            </a:r>
          </a:p>
          <a:p>
            <a:pPr marL="68580" indent="0">
              <a:buNone/>
            </a:pPr>
            <a:endParaRPr lang="en-CA" sz="1800" b="1" dirty="0" smtClean="0"/>
          </a:p>
          <a:p>
            <a:pPr marL="68580" indent="0">
              <a:buNone/>
            </a:pPr>
            <a:r>
              <a:rPr lang="en-CA" sz="1800" b="1" dirty="0" smtClean="0"/>
              <a:t>RPM</a:t>
            </a:r>
            <a:r>
              <a:rPr lang="en-CA" sz="1800" dirty="0" smtClean="0"/>
              <a:t> = </a:t>
            </a:r>
            <a:r>
              <a:rPr lang="en-CA" sz="1800" u="sng" dirty="0" smtClean="0"/>
              <a:t>SFM x 3.82</a:t>
            </a:r>
          </a:p>
          <a:p>
            <a:pPr marL="68580" indent="0">
              <a:buNone/>
            </a:pPr>
            <a:r>
              <a:rPr lang="en-CA" sz="1800" dirty="0"/>
              <a:t> </a:t>
            </a:r>
            <a:r>
              <a:rPr lang="en-CA" sz="1800" dirty="0" smtClean="0"/>
              <a:t>                  D </a:t>
            </a:r>
          </a:p>
          <a:p>
            <a:pPr marL="68580" indent="0">
              <a:buNone/>
            </a:pPr>
            <a:endParaRPr lang="en-CA" sz="1800" b="1" dirty="0" smtClean="0"/>
          </a:p>
          <a:p>
            <a:pPr marL="68580" indent="0">
              <a:buNone/>
            </a:pPr>
            <a:r>
              <a:rPr lang="en-CA" sz="1800" b="1" dirty="0" smtClean="0"/>
              <a:t>F</a:t>
            </a:r>
            <a:r>
              <a:rPr lang="en-CA" sz="1800" dirty="0" smtClean="0"/>
              <a:t> </a:t>
            </a:r>
            <a:r>
              <a:rPr lang="en-CA" sz="1800" dirty="0"/>
              <a:t>= Ft x T x RPM</a:t>
            </a:r>
            <a:endParaRPr lang="en-CA" sz="1800" dirty="0" smtClean="0"/>
          </a:p>
          <a:p>
            <a:pPr marL="68580" indent="0">
              <a:buNone/>
            </a:pPr>
            <a:endParaRPr lang="en-CA" sz="1800" b="1" dirty="0" smtClean="0"/>
          </a:p>
          <a:p>
            <a:pPr marL="68580" indent="0">
              <a:buNone/>
            </a:pPr>
            <a:r>
              <a:rPr lang="en-CA" sz="1800" b="1" dirty="0" smtClean="0"/>
              <a:t>Ft</a:t>
            </a:r>
            <a:r>
              <a:rPr lang="en-CA" sz="1800" dirty="0" smtClean="0"/>
              <a:t> = </a:t>
            </a:r>
            <a:r>
              <a:rPr lang="en-CA" sz="1800" u="sng" dirty="0" smtClean="0"/>
              <a:t>  F(Feed)    </a:t>
            </a:r>
          </a:p>
          <a:p>
            <a:pPr marL="68580" indent="0">
              <a:buNone/>
            </a:pPr>
            <a:r>
              <a:rPr lang="en-CA" sz="1800" dirty="0"/>
              <a:t> </a:t>
            </a:r>
            <a:r>
              <a:rPr lang="en-CA" sz="1800" dirty="0" smtClean="0"/>
              <a:t>       T x RPM</a:t>
            </a:r>
          </a:p>
          <a:p>
            <a:pPr marL="68580" indent="0">
              <a:buNone/>
            </a:pP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39452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86A86-CA6A-4E67-9F0D-9DBC19FF5F5C}" type="slidenum">
              <a:rPr lang="en-CA" smtClean="0"/>
              <a:t>19</a:t>
            </a:fld>
            <a:endParaRPr lang="en-CA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034796" y="908720"/>
            <a:ext cx="7414592" cy="820688"/>
          </a:xfrm>
          <a:prstGeom prst="rect">
            <a:avLst/>
          </a:prstGeom>
        </p:spPr>
        <p:txBody>
          <a:bodyPr/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Data from 2013 Drillco Product Catalog</a:t>
            </a: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5004048" y="224490"/>
            <a:ext cx="30243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rgbClr val="FEFEF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b="1" dirty="0" smtClean="0"/>
              <a:t>END MILLS FEEDS AND SPEEDS</a:t>
            </a:r>
            <a:endParaRPr lang="en-CA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844824"/>
            <a:ext cx="8065973" cy="4623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274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86A86-CA6A-4E67-9F0D-9DBC19FF5F5C}" type="slidenum">
              <a:rPr lang="en-CA" smtClean="0"/>
              <a:t>2</a:t>
            </a:fld>
            <a:endParaRPr lang="en-CA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043608" y="1600200"/>
            <a:ext cx="7414592" cy="4724400"/>
          </a:xfrm>
          <a:prstGeom prst="rect">
            <a:avLst/>
          </a:prstGeom>
        </p:spPr>
        <p:txBody>
          <a:bodyPr/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An </a:t>
            </a:r>
            <a:r>
              <a:rPr lang="en-CA" dirty="0" err="1"/>
              <a:t>endmill</a:t>
            </a:r>
            <a:r>
              <a:rPr lang="en-CA" dirty="0"/>
              <a:t> is a type of milling </a:t>
            </a:r>
            <a:r>
              <a:rPr lang="en-CA" dirty="0" smtClean="0"/>
              <a:t>cutter. They are sometimes referred to as simply “cutters” or “slot drills”</a:t>
            </a:r>
          </a:p>
          <a:p>
            <a:r>
              <a:rPr lang="en-CA" dirty="0" smtClean="0"/>
              <a:t>Used </a:t>
            </a:r>
            <a:r>
              <a:rPr lang="en-CA" dirty="0"/>
              <a:t>in industrial milling </a:t>
            </a:r>
            <a:r>
              <a:rPr lang="en-CA" dirty="0" smtClean="0"/>
              <a:t>applications</a:t>
            </a:r>
          </a:p>
          <a:p>
            <a:r>
              <a:rPr lang="en-CA" dirty="0" smtClean="0"/>
              <a:t>It </a:t>
            </a:r>
            <a:r>
              <a:rPr lang="en-CA" dirty="0"/>
              <a:t>is distinguished from the drill bit in its application, geometry, and </a:t>
            </a:r>
            <a:r>
              <a:rPr lang="en-CA" dirty="0" smtClean="0"/>
              <a:t>manufacture.</a:t>
            </a:r>
          </a:p>
          <a:p>
            <a:r>
              <a:rPr lang="en-CA" dirty="0" smtClean="0"/>
              <a:t>While </a:t>
            </a:r>
            <a:r>
              <a:rPr lang="en-CA" dirty="0"/>
              <a:t>a drill bit can only cut in the axial direction, a milling bit can generally cut in all directions, though some cannot cut axially</a:t>
            </a:r>
            <a:r>
              <a:rPr lang="en-CA" dirty="0" smtClean="0"/>
              <a:t>.</a:t>
            </a:r>
            <a:endParaRPr lang="en-CA" dirty="0"/>
          </a:p>
          <a:p>
            <a:r>
              <a:rPr lang="en-CA" dirty="0" err="1"/>
              <a:t>Endmills</a:t>
            </a:r>
            <a:r>
              <a:rPr lang="en-CA" dirty="0"/>
              <a:t> are used in milling applications such as profile milling, tracer milling, face milling, and plunging.</a:t>
            </a:r>
            <a:endParaRPr lang="en-US" dirty="0" smtClean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5004048" y="224490"/>
            <a:ext cx="30243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rgbClr val="FEFEF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b="1" dirty="0" smtClean="0"/>
              <a:t>WHAT IS AN END MILL?</a:t>
            </a:r>
            <a:endParaRPr lang="en-CA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716754"/>
            <a:ext cx="5311452" cy="88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91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86A86-CA6A-4E67-9F0D-9DBC19FF5F5C}" type="slidenum">
              <a:rPr lang="en-CA" smtClean="0"/>
              <a:t>20</a:t>
            </a:fld>
            <a:endParaRPr lang="en-CA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034796" y="908720"/>
            <a:ext cx="7414592" cy="820688"/>
          </a:xfrm>
          <a:prstGeom prst="rect">
            <a:avLst/>
          </a:prstGeom>
        </p:spPr>
        <p:txBody>
          <a:bodyPr/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Data from 2013 Drillco Product Catalog</a:t>
            </a: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5004048" y="224490"/>
            <a:ext cx="30243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rgbClr val="FEFEF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b="1" dirty="0" smtClean="0"/>
              <a:t>END MILLS FEEDS AND SPEEDS</a:t>
            </a:r>
            <a:endParaRPr lang="en-CA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8840"/>
            <a:ext cx="7848872" cy="2243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811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86A86-CA6A-4E67-9F0D-9DBC19FF5F5C}" type="slidenum">
              <a:rPr lang="en-CA" smtClean="0"/>
              <a:t>21</a:t>
            </a:fld>
            <a:endParaRPr lang="en-CA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034796" y="908720"/>
            <a:ext cx="7414592" cy="820688"/>
          </a:xfrm>
          <a:prstGeom prst="rect">
            <a:avLst/>
          </a:prstGeom>
        </p:spPr>
        <p:txBody>
          <a:bodyPr/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endParaRPr lang="en-CA" dirty="0" smtClean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5004048" y="224490"/>
            <a:ext cx="30243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rgbClr val="FEFEF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b="1" dirty="0" smtClean="0"/>
              <a:t>TROUBLESHOOTING</a:t>
            </a:r>
            <a:endParaRPr lang="en-CA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7244106"/>
              </p:ext>
            </p:extLst>
          </p:nvPr>
        </p:nvGraphicFramePr>
        <p:xfrm>
          <a:off x="1115616" y="764704"/>
          <a:ext cx="72008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2553"/>
                <a:gridCol w="3958247"/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Tool Breakage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Solution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Feed is too heavy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Reduce Feed Rate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Cut is too heavy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Decrease</a:t>
                      </a:r>
                      <a:r>
                        <a:rPr lang="en-CA" baseline="0" dirty="0" smtClean="0"/>
                        <a:t> width and depth of cut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Too much tool overhang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Use shorter tool, hold shank deeper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Too</a:t>
                      </a:r>
                      <a:r>
                        <a:rPr lang="en-CA" baseline="0" dirty="0" smtClean="0"/>
                        <a:t> much wear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Regrind</a:t>
                      </a:r>
                      <a:r>
                        <a:rPr lang="en-CA" baseline="0" dirty="0" smtClean="0"/>
                        <a:t> tool at earlier stage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9375767"/>
              </p:ext>
            </p:extLst>
          </p:nvPr>
        </p:nvGraphicFramePr>
        <p:xfrm>
          <a:off x="1115616" y="2924944"/>
          <a:ext cx="72008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360"/>
                <a:gridCol w="3960440"/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Excessive</a:t>
                      </a:r>
                      <a:r>
                        <a:rPr lang="en-CA" baseline="0" dirty="0" smtClean="0"/>
                        <a:t> Wear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Solution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Speed</a:t>
                      </a:r>
                      <a:r>
                        <a:rPr lang="en-CA" baseline="0" dirty="0" smtClean="0"/>
                        <a:t> is too fast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Decrease spindle speed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Hard work Material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Use a coated tool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err="1" smtClean="0"/>
                        <a:t>Recutting</a:t>
                      </a:r>
                      <a:r>
                        <a:rPr lang="en-CA" baseline="0" dirty="0" smtClean="0"/>
                        <a:t> of chips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Change chip</a:t>
                      </a:r>
                      <a:r>
                        <a:rPr lang="en-CA" baseline="0" dirty="0" smtClean="0"/>
                        <a:t> size, use high pressure coolant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5243099"/>
              </p:ext>
            </p:extLst>
          </p:nvPr>
        </p:nvGraphicFramePr>
        <p:xfrm>
          <a:off x="1141692" y="4725144"/>
          <a:ext cx="72008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2553"/>
                <a:gridCol w="3958247"/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Chipped Cutting Edge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Solution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Lack of</a:t>
                      </a:r>
                      <a:r>
                        <a:rPr lang="en-CA" baseline="0" dirty="0" smtClean="0"/>
                        <a:t> Rigidity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Change machine type</a:t>
                      </a:r>
                      <a:r>
                        <a:rPr lang="en-CA" baseline="0" dirty="0" smtClean="0"/>
                        <a:t> or </a:t>
                      </a:r>
                      <a:r>
                        <a:rPr lang="en-CA" baseline="0" dirty="0" err="1" smtClean="0"/>
                        <a:t>workpiece</a:t>
                      </a:r>
                      <a:r>
                        <a:rPr lang="en-CA" baseline="0" dirty="0" smtClean="0"/>
                        <a:t> </a:t>
                      </a:r>
                      <a:r>
                        <a:rPr lang="en-CA" baseline="0" dirty="0" err="1" smtClean="0"/>
                        <a:t>fixturing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Tool corner too sharp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Use corner radius or corner prep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38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86A86-CA6A-4E67-9F0D-9DBC19FF5F5C}" type="slidenum">
              <a:rPr lang="en-CA" smtClean="0"/>
              <a:t>3</a:t>
            </a:fld>
            <a:endParaRPr lang="en-CA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043608" y="980728"/>
            <a:ext cx="7414592" cy="4724400"/>
          </a:xfrm>
          <a:prstGeom prst="rect">
            <a:avLst/>
          </a:prstGeom>
        </p:spPr>
        <p:txBody>
          <a:bodyPr/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r>
              <a:rPr lang="en-US" b="1" dirty="0" smtClean="0"/>
              <a:t>A wide range of options &amp; considerations:</a:t>
            </a:r>
          </a:p>
          <a:p>
            <a:r>
              <a:rPr lang="en-US" dirty="0" smtClean="0"/>
              <a:t>High Speed Steel (HSS)</a:t>
            </a:r>
          </a:p>
          <a:p>
            <a:r>
              <a:rPr lang="en-US" dirty="0" smtClean="0"/>
              <a:t>High Speed Cobalt (</a:t>
            </a:r>
            <a:r>
              <a:rPr lang="en-US" dirty="0" err="1" smtClean="0"/>
              <a:t>HSCo</a:t>
            </a:r>
            <a:r>
              <a:rPr lang="en-US" dirty="0" smtClean="0"/>
              <a:t>)</a:t>
            </a:r>
          </a:p>
          <a:p>
            <a:r>
              <a:rPr lang="en-US" dirty="0" smtClean="0"/>
              <a:t>Powdered Metal (PM)</a:t>
            </a:r>
          </a:p>
          <a:p>
            <a:r>
              <a:rPr lang="en-US" dirty="0" smtClean="0"/>
              <a:t>Solid Carbide</a:t>
            </a:r>
          </a:p>
          <a:p>
            <a:r>
              <a:rPr lang="en-US" dirty="0" smtClean="0"/>
              <a:t>Coated (</a:t>
            </a:r>
            <a:r>
              <a:rPr lang="en-US" dirty="0" err="1" smtClean="0"/>
              <a:t>AlTiN</a:t>
            </a:r>
            <a:r>
              <a:rPr lang="en-US" dirty="0" smtClean="0"/>
              <a:t>) or Un-coated (Bright)</a:t>
            </a:r>
          </a:p>
          <a:p>
            <a:r>
              <a:rPr lang="en-US" dirty="0" smtClean="0"/>
              <a:t>Square End vs. Ball Nose</a:t>
            </a:r>
          </a:p>
          <a:p>
            <a:r>
              <a:rPr lang="en-US" dirty="0" smtClean="0"/>
              <a:t>Center Cutting vs. Non-Center Cutting</a:t>
            </a:r>
          </a:p>
          <a:p>
            <a:r>
              <a:rPr lang="en-US" dirty="0" smtClean="0"/>
              <a:t>Single End vs. Double End</a:t>
            </a:r>
          </a:p>
          <a:p>
            <a:r>
              <a:rPr lang="en-US" dirty="0" smtClean="0"/>
              <a:t>Shank type</a:t>
            </a: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5004048" y="224490"/>
            <a:ext cx="30243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rgbClr val="FEFEF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b="1" dirty="0" smtClean="0"/>
              <a:t>CHOOSING THE RIGHT END MILL</a:t>
            </a:r>
            <a:endParaRPr lang="en-CA" b="1" dirty="0"/>
          </a:p>
        </p:txBody>
      </p:sp>
      <p:pic>
        <p:nvPicPr>
          <p:cNvPr id="12290" name="Picture 2" descr="http://prophetsandpopstars.com/wp-content/uploads/2012/08/TooManyChoic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798" y="4485543"/>
            <a:ext cx="2520268" cy="200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10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86A86-CA6A-4E67-9F0D-9DBC19FF5F5C}" type="slidenum">
              <a:rPr lang="en-CA" smtClean="0"/>
              <a:t>4</a:t>
            </a:fld>
            <a:endParaRPr lang="en-CA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043608" y="1600200"/>
            <a:ext cx="7414592" cy="4724400"/>
          </a:xfrm>
          <a:prstGeom prst="rect">
            <a:avLst/>
          </a:prstGeom>
        </p:spPr>
        <p:txBody>
          <a:bodyPr/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r>
              <a:rPr lang="en-US" b="1" dirty="0" smtClean="0"/>
              <a:t>Things to consider: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workpiece</a:t>
            </a:r>
            <a:r>
              <a:rPr lang="en-US" dirty="0" smtClean="0"/>
              <a:t> material, including hardness</a:t>
            </a:r>
          </a:p>
          <a:p>
            <a:r>
              <a:rPr lang="en-US" dirty="0" smtClean="0"/>
              <a:t>The tool path (</a:t>
            </a:r>
            <a:r>
              <a:rPr lang="en-US" dirty="0" err="1" smtClean="0"/>
              <a:t>i.e</a:t>
            </a:r>
            <a:r>
              <a:rPr lang="en-US" dirty="0" smtClean="0"/>
              <a:t> slotting)</a:t>
            </a:r>
          </a:p>
          <a:p>
            <a:r>
              <a:rPr lang="en-US" dirty="0" smtClean="0"/>
              <a:t>Wet or dry application</a:t>
            </a:r>
          </a:p>
          <a:p>
            <a:r>
              <a:rPr lang="en-US" dirty="0" smtClean="0"/>
              <a:t>Number of pieces to be produced</a:t>
            </a:r>
          </a:p>
          <a:p>
            <a:r>
              <a:rPr lang="en-US" dirty="0" smtClean="0"/>
              <a:t>Manual or power feed</a:t>
            </a:r>
          </a:p>
          <a:p>
            <a:r>
              <a:rPr lang="en-US" dirty="0" smtClean="0"/>
              <a:t>The machine: age, style, strength, condition, horsepower, rigidity, spindle speed</a:t>
            </a:r>
          </a:p>
          <a:p>
            <a:pPr marL="68580" indent="0">
              <a:buNone/>
            </a:pPr>
            <a:endParaRPr lang="en-US" dirty="0" smtClean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5004048" y="224490"/>
            <a:ext cx="30243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rgbClr val="FEFEF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b="1" dirty="0" smtClean="0"/>
              <a:t>CHOOSING THE RIGHT PRODUCT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331562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86A86-CA6A-4E67-9F0D-9DBC19FF5F5C}" type="slidenum">
              <a:rPr lang="en-CA" smtClean="0"/>
              <a:t>5</a:t>
            </a:fld>
            <a:endParaRPr lang="en-CA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899592" y="620688"/>
            <a:ext cx="7558608" cy="5904656"/>
          </a:xfrm>
          <a:prstGeom prst="rect">
            <a:avLst/>
          </a:prstGeom>
        </p:spPr>
        <p:txBody>
          <a:bodyPr/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r>
              <a:rPr lang="en-US" b="1" dirty="0" smtClean="0"/>
              <a:t>1. High Speed Steel (HSS) &amp; Cobalt (</a:t>
            </a:r>
            <a:r>
              <a:rPr lang="en-US" b="1" dirty="0" err="1" smtClean="0"/>
              <a:t>HSCo</a:t>
            </a:r>
            <a:r>
              <a:rPr lang="en-US" b="1" dirty="0" smtClean="0"/>
              <a:t>)</a:t>
            </a:r>
          </a:p>
          <a:p>
            <a:r>
              <a:rPr lang="en-US" dirty="0" smtClean="0"/>
              <a:t>Low cost</a:t>
            </a:r>
          </a:p>
          <a:p>
            <a:r>
              <a:rPr lang="en-US" dirty="0" smtClean="0"/>
              <a:t>Tough</a:t>
            </a:r>
          </a:p>
          <a:p>
            <a:r>
              <a:rPr lang="en-US" dirty="0" smtClean="0"/>
              <a:t>Versatile</a:t>
            </a:r>
          </a:p>
          <a:p>
            <a:r>
              <a:rPr lang="en-US" dirty="0" smtClean="0"/>
              <a:t>Shock absorbing</a:t>
            </a:r>
          </a:p>
          <a:p>
            <a:r>
              <a:rPr lang="en-US" dirty="0" smtClean="0"/>
              <a:t>Increased heat and wear resistance with Cobalt vs. HSS</a:t>
            </a:r>
          </a:p>
          <a:p>
            <a:pPr marL="68580" indent="0">
              <a:buNone/>
            </a:pPr>
            <a:r>
              <a:rPr lang="en-US" b="1" dirty="0" smtClean="0"/>
              <a:t>2. Powdered Metal (PM)</a:t>
            </a:r>
            <a:endParaRPr lang="en-US" b="1" dirty="0"/>
          </a:p>
          <a:p>
            <a:r>
              <a:rPr lang="en-US" dirty="0" smtClean="0"/>
              <a:t>Higher tool cost (than HSS/</a:t>
            </a:r>
            <a:r>
              <a:rPr lang="en-US" dirty="0" err="1" smtClean="0"/>
              <a:t>HSCo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Tougher and harder than HSS</a:t>
            </a:r>
            <a:endParaRPr lang="en-US" dirty="0"/>
          </a:p>
          <a:p>
            <a:r>
              <a:rPr lang="en-US" dirty="0" smtClean="0"/>
              <a:t>Most shock resistant</a:t>
            </a:r>
            <a:endParaRPr lang="en-US" dirty="0"/>
          </a:p>
          <a:p>
            <a:r>
              <a:rPr lang="en-US" dirty="0" smtClean="0"/>
              <a:t>Versatile</a:t>
            </a:r>
            <a:endParaRPr lang="en-US" dirty="0"/>
          </a:p>
          <a:p>
            <a:r>
              <a:rPr lang="en-US" dirty="0" smtClean="0"/>
              <a:t>Great for high temp alloys (Inconel, </a:t>
            </a:r>
            <a:r>
              <a:rPr lang="en-US" dirty="0" err="1" smtClean="0"/>
              <a:t>Waspalloy</a:t>
            </a:r>
            <a:r>
              <a:rPr lang="en-US" dirty="0" smtClean="0"/>
              <a:t>)</a:t>
            </a:r>
            <a:endParaRPr lang="en-US" dirty="0"/>
          </a:p>
          <a:p>
            <a:pPr marL="68580" indent="0">
              <a:buNone/>
            </a:pPr>
            <a:endParaRPr lang="en-US" dirty="0" smtClean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5004048" y="224490"/>
            <a:ext cx="30243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rgbClr val="FEFEF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b="1" dirty="0" smtClean="0"/>
              <a:t>SUBSTRATE COMPARISON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409112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86A86-CA6A-4E67-9F0D-9DBC19FF5F5C}" type="slidenum">
              <a:rPr lang="en-CA" smtClean="0"/>
              <a:t>6</a:t>
            </a:fld>
            <a:endParaRPr lang="en-CA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899592" y="620688"/>
            <a:ext cx="7558608" cy="5904656"/>
          </a:xfrm>
          <a:prstGeom prst="rect">
            <a:avLst/>
          </a:prstGeom>
        </p:spPr>
        <p:txBody>
          <a:bodyPr/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r>
              <a:rPr lang="en-US" b="1" dirty="0" smtClean="0"/>
              <a:t>3. SOLID CABIDE</a:t>
            </a:r>
          </a:p>
          <a:p>
            <a:r>
              <a:rPr lang="en-US" dirty="0" smtClean="0"/>
              <a:t>Hardest Material</a:t>
            </a:r>
          </a:p>
          <a:p>
            <a:r>
              <a:rPr lang="en-US" dirty="0" smtClean="0"/>
              <a:t>Most wear resistant</a:t>
            </a:r>
          </a:p>
          <a:p>
            <a:r>
              <a:rPr lang="en-US" dirty="0" smtClean="0"/>
              <a:t>Highest cost, especially on larger sizes</a:t>
            </a:r>
          </a:p>
          <a:p>
            <a:r>
              <a:rPr lang="en-US" dirty="0" smtClean="0"/>
              <a:t>Most brittle</a:t>
            </a:r>
          </a:p>
          <a:p>
            <a:r>
              <a:rPr lang="en-US" dirty="0" smtClean="0"/>
              <a:t>Longest tool life</a:t>
            </a:r>
          </a:p>
          <a:p>
            <a:r>
              <a:rPr lang="en-US" dirty="0" smtClean="0"/>
              <a:t>High productivity and faster operating parameters (up to 2.5 x that of HSS)</a:t>
            </a:r>
          </a:p>
          <a:p>
            <a:r>
              <a:rPr lang="en-US" dirty="0" smtClean="0"/>
              <a:t>Usually the best value for your money in most applications</a:t>
            </a:r>
            <a:endParaRPr lang="en-US" dirty="0"/>
          </a:p>
          <a:p>
            <a:pPr marL="68580" indent="0">
              <a:buNone/>
            </a:pPr>
            <a:endParaRPr lang="en-US" dirty="0" smtClean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5004048" y="224490"/>
            <a:ext cx="30243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rgbClr val="FEFEF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b="1" dirty="0" smtClean="0"/>
              <a:t>SUBSTRATE COMPARISON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300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282944" cy="365125"/>
          </a:xfrm>
        </p:spPr>
        <p:txBody>
          <a:bodyPr/>
          <a:lstStyle/>
          <a:p>
            <a:fld id="{54F86A86-CA6A-4E67-9F0D-9DBC19FF5F5C}" type="slidenum">
              <a:rPr lang="en-CA" smtClean="0"/>
              <a:t>7</a:t>
            </a:fld>
            <a:endParaRPr lang="en-CA" dirty="0"/>
          </a:p>
        </p:txBody>
      </p:sp>
      <p:sp>
        <p:nvSpPr>
          <p:cNvPr id="3" name="Slide Number Placeholder 1"/>
          <p:cNvSpPr txBox="1">
            <a:spLocks/>
          </p:cNvSpPr>
          <p:nvPr/>
        </p:nvSpPr>
        <p:spPr>
          <a:xfrm>
            <a:off x="5004048" y="224490"/>
            <a:ext cx="30243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rgbClr val="FEFEF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b="1" dirty="0" smtClean="0"/>
              <a:t>BASIC END MILL NOMENCLATURE</a:t>
            </a:r>
            <a:endParaRPr lang="en-CA" b="1" dirty="0"/>
          </a:p>
        </p:txBody>
      </p:sp>
      <p:pic>
        <p:nvPicPr>
          <p:cNvPr id="3106" name="Picture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3" y="752053"/>
            <a:ext cx="6010275" cy="56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64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282944" cy="365125"/>
          </a:xfrm>
        </p:spPr>
        <p:txBody>
          <a:bodyPr/>
          <a:lstStyle/>
          <a:p>
            <a:fld id="{54F86A86-CA6A-4E67-9F0D-9DBC19FF5F5C}" type="slidenum">
              <a:rPr lang="en-CA" smtClean="0"/>
              <a:t>8</a:t>
            </a:fld>
            <a:endParaRPr lang="en-CA" dirty="0"/>
          </a:p>
        </p:txBody>
      </p:sp>
      <p:sp>
        <p:nvSpPr>
          <p:cNvPr id="3" name="Slide Number Placeholder 1"/>
          <p:cNvSpPr txBox="1">
            <a:spLocks/>
          </p:cNvSpPr>
          <p:nvPr/>
        </p:nvSpPr>
        <p:spPr>
          <a:xfrm>
            <a:off x="5004048" y="224490"/>
            <a:ext cx="30243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rgbClr val="FEFEF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b="1" dirty="0" smtClean="0"/>
              <a:t>BASIC END MILL NOMENCLATURE</a:t>
            </a:r>
            <a:endParaRPr lang="en-CA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3" y="1728788"/>
            <a:ext cx="6810375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131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86A86-CA6A-4E67-9F0D-9DBC19FF5F5C}" type="slidenum">
              <a:rPr lang="en-CA" smtClean="0"/>
              <a:t>9</a:t>
            </a:fld>
            <a:endParaRPr lang="en-CA" dirty="0"/>
          </a:p>
        </p:txBody>
      </p:sp>
      <p:sp>
        <p:nvSpPr>
          <p:cNvPr id="3" name="Slide Number Placeholder 1"/>
          <p:cNvSpPr txBox="1">
            <a:spLocks/>
          </p:cNvSpPr>
          <p:nvPr/>
        </p:nvSpPr>
        <p:spPr>
          <a:xfrm>
            <a:off x="5004048" y="224490"/>
            <a:ext cx="30243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rgbClr val="FEFEF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b="1" dirty="0" smtClean="0"/>
              <a:t>TYPES OF MILLING</a:t>
            </a:r>
            <a:endParaRPr lang="en-CA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62013"/>
            <a:ext cx="7772400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387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Custom 2">
      <a:dk1>
        <a:srgbClr val="9F2936"/>
      </a:dk1>
      <a:lt1>
        <a:sysClr val="window" lastClr="FFFFFF"/>
      </a:lt1>
      <a:dk2>
        <a:srgbClr val="9F2936"/>
      </a:dk2>
      <a:lt2>
        <a:srgbClr val="E3DED1"/>
      </a:lt2>
      <a:accent1>
        <a:srgbClr val="9F2936"/>
      </a:accent1>
      <a:accent2>
        <a:srgbClr val="9F2936"/>
      </a:accent2>
      <a:accent3>
        <a:srgbClr val="1B587C"/>
      </a:accent3>
      <a:accent4>
        <a:srgbClr val="9F2936"/>
      </a:accent4>
      <a:accent5>
        <a:srgbClr val="9F2936"/>
      </a:accent5>
      <a:accent6>
        <a:srgbClr val="C19859"/>
      </a:accent6>
      <a:hlink>
        <a:srgbClr val="9F2936"/>
      </a:hlink>
      <a:folHlink>
        <a:srgbClr val="9F2936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2892</TotalTime>
  <Words>935</Words>
  <Application>Microsoft Office PowerPoint</Application>
  <PresentationFormat>On-screen Show (4:3)</PresentationFormat>
  <Paragraphs>165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Austin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Drillco Cutting Tools, Inc</dc:title>
  <dc:creator>Alex Traianopoulos</dc:creator>
  <cp:lastModifiedBy>Alex Traianopoulos</cp:lastModifiedBy>
  <cp:revision>107</cp:revision>
  <dcterms:created xsi:type="dcterms:W3CDTF">2012-08-27T18:10:49Z</dcterms:created>
  <dcterms:modified xsi:type="dcterms:W3CDTF">2013-07-08T14:38:23Z</dcterms:modified>
</cp:coreProperties>
</file>